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94" r:id="rId3"/>
    <p:sldId id="288" r:id="rId4"/>
    <p:sldId id="289" r:id="rId5"/>
    <p:sldId id="299" r:id="rId6"/>
    <p:sldId id="277" r:id="rId7"/>
    <p:sldId id="300" r:id="rId8"/>
    <p:sldId id="274" r:id="rId9"/>
    <p:sldId id="302" r:id="rId10"/>
    <p:sldId id="301" r:id="rId11"/>
    <p:sldId id="298" r:id="rId12"/>
    <p:sldId id="282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5" autoAdjust="0"/>
    <p:restoredTop sz="94660"/>
  </p:normalViewPr>
  <p:slideViewPr>
    <p:cSldViewPr snapToGrid="0">
      <p:cViewPr>
        <p:scale>
          <a:sx n="100" d="100"/>
          <a:sy n="100" d="100"/>
        </p:scale>
        <p:origin x="1061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48:2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6T02:55:5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8/11/2022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sv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sv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sv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9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1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.xml"/><Relationship Id="rId22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Map&#10;&#10;Description automatically generated">
            <a:extLst>
              <a:ext uri="{FF2B5EF4-FFF2-40B4-BE49-F238E27FC236}">
                <a16:creationId xmlns:a16="http://schemas.microsoft.com/office/drawing/2014/main" id="{525CA864-3502-01BE-83AD-28BB40041E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5" r="50000"/>
          <a:stretch/>
        </p:blipFill>
        <p:spPr>
          <a:xfrm>
            <a:off x="2092041" y="1796349"/>
            <a:ext cx="1014900" cy="1440000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CBE4BAC-B7D9-D0C1-BD9C-7E8F99326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73"/>
          <a:stretch/>
        </p:blipFill>
        <p:spPr>
          <a:xfrm>
            <a:off x="2092041" y="225832"/>
            <a:ext cx="1021077" cy="1440000"/>
          </a:xfrm>
          <a:prstGeom prst="rect">
            <a:avLst/>
          </a:prstGeom>
        </p:spPr>
      </p:pic>
      <p:pic>
        <p:nvPicPr>
          <p:cNvPr id="52" name="Picture 51" descr="Map&#10;&#10;Description automatically generated">
            <a:extLst>
              <a:ext uri="{FF2B5EF4-FFF2-40B4-BE49-F238E27FC236}">
                <a16:creationId xmlns:a16="http://schemas.microsoft.com/office/drawing/2014/main" id="{A3CB37B5-4C39-5C6C-EFCE-AB997DC91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5320"/>
          <a:stretch/>
        </p:blipFill>
        <p:spPr>
          <a:xfrm>
            <a:off x="2036030" y="3422062"/>
            <a:ext cx="1006969" cy="1440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B180006-24F9-C4FE-1DEB-363CCE9D1BA4}"/>
              </a:ext>
            </a:extLst>
          </p:cNvPr>
          <p:cNvGrpSpPr/>
          <p:nvPr/>
        </p:nvGrpSpPr>
        <p:grpSpPr>
          <a:xfrm>
            <a:off x="4888152" y="91440"/>
            <a:ext cx="6869510" cy="6526456"/>
            <a:chOff x="7659495" y="3006850"/>
            <a:chExt cx="3443345" cy="3511986"/>
          </a:xfrm>
        </p:grpSpPr>
        <p:pic>
          <p:nvPicPr>
            <p:cNvPr id="1030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F4D89A4B-28FF-EFCA-DDC2-51DE71DE9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6792" y="3006850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ree Black And White Pig Clipart, Download Free Black And White Pig Clipart  png images, Free ClipArts on Clipart Library">
              <a:extLst>
                <a:ext uri="{FF2B5EF4-FFF2-40B4-BE49-F238E27FC236}">
                  <a16:creationId xmlns:a16="http://schemas.microsoft.com/office/drawing/2014/main" id="{526E97F1-53EB-662F-2A48-20E0DC541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753" y="4293984"/>
              <a:ext cx="601348" cy="300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73E9CA86-C893-6BA7-E2A7-051A7C46E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052" y="3129972"/>
              <a:ext cx="233356" cy="601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68 Pangolin Illustrations &amp; Clip Art - iStock">
              <a:extLst>
                <a:ext uri="{FF2B5EF4-FFF2-40B4-BE49-F238E27FC236}">
                  <a16:creationId xmlns:a16="http://schemas.microsoft.com/office/drawing/2014/main" id="{EAD9967C-CD77-E80A-FCC5-D5D35BC6C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714" y="5006180"/>
              <a:ext cx="660740" cy="43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7C4DDDD1-B124-3526-AD16-38C5B6C68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7510" y="4057104"/>
              <a:ext cx="237400" cy="612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99A24C3C-A9E2-34F0-ECC7-61F500D47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389" y="3928715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55FF0532-A4DA-80A2-9125-9A7A174D2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496" y="4833566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215E2221-184D-B38A-D927-56764D487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7511" y="4877023"/>
              <a:ext cx="237399" cy="61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Free Black And White Pig Clipart, Download Free Black And White Pig Clipart  png images, Free ClipArts on Clipart Library">
              <a:extLst>
                <a:ext uri="{FF2B5EF4-FFF2-40B4-BE49-F238E27FC236}">
                  <a16:creationId xmlns:a16="http://schemas.microsoft.com/office/drawing/2014/main" id="{080B48D4-7127-5360-6018-089BF794A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8581" y="6103620"/>
              <a:ext cx="601348" cy="300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Free Person Black And White Clipart, Download Free Person Black And White  Clipart png images, Free ClipArts on Clipart Library">
              <a:extLst>
                <a:ext uri="{FF2B5EF4-FFF2-40B4-BE49-F238E27FC236}">
                  <a16:creationId xmlns:a16="http://schemas.microsoft.com/office/drawing/2014/main" id="{6D36EF81-D1C0-73B5-7AFB-316FA95A5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5441" y="5906686"/>
              <a:ext cx="237399" cy="61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6A66E4A-C9F2-C0C1-1BEA-8CF67B592051}"/>
                </a:ext>
              </a:extLst>
            </p:cNvPr>
            <p:cNvCxnSpPr>
              <a:cxnSpLocks/>
            </p:cNvCxnSpPr>
            <p:nvPr/>
          </p:nvCxnSpPr>
          <p:spPr>
            <a:xfrm>
              <a:off x="8394081" y="3437120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D1DF5B4-1FA6-2061-C37E-51A5A59CE91C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20" y="4432316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43C282C-B57F-BB46-B2B4-0AF8453F93CB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9" y="4418188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5D1E34-1A71-0C7D-58B4-4E9CD9382AF9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19" y="5203464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2C8D17-6D73-D5DC-DD4C-ACBCE0490790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9" y="5235404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14" descr="668 Pangolin Illustrations &amp; Clip Art - iStock">
              <a:extLst>
                <a:ext uri="{FF2B5EF4-FFF2-40B4-BE49-F238E27FC236}">
                  <a16:creationId xmlns:a16="http://schemas.microsoft.com/office/drawing/2014/main" id="{E6371D23-B0F9-727B-DFC4-9690D0465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2713" y="5986321"/>
              <a:ext cx="660740" cy="43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Bat Halloween Silhouette Clip Art - Cartoon Halloween Bats, HD Png Download  , Transparent Png Image - PNGitem">
              <a:extLst>
                <a:ext uri="{FF2B5EF4-FFF2-40B4-BE49-F238E27FC236}">
                  <a16:creationId xmlns:a16="http://schemas.microsoft.com/office/drawing/2014/main" id="{48B66D6A-E1B1-32FB-4F1C-9D38B79B0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9495" y="5813707"/>
              <a:ext cx="686954" cy="696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B8C1B1A-B301-032B-9E79-24623C058691}"/>
                </a:ext>
              </a:extLst>
            </p:cNvPr>
            <p:cNvCxnSpPr>
              <a:cxnSpLocks/>
            </p:cNvCxnSpPr>
            <p:nvPr/>
          </p:nvCxnSpPr>
          <p:spPr>
            <a:xfrm>
              <a:off x="8380118" y="6183605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57766F-B66E-AB44-C5DB-16450542E066}"/>
                </a:ext>
              </a:extLst>
            </p:cNvPr>
            <p:cNvCxnSpPr>
              <a:cxnSpLocks/>
            </p:cNvCxnSpPr>
            <p:nvPr/>
          </p:nvCxnSpPr>
          <p:spPr>
            <a:xfrm>
              <a:off x="9404488" y="6215545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4CE943E-954F-DB19-3B50-D63B35F61607}"/>
                </a:ext>
              </a:extLst>
            </p:cNvPr>
            <p:cNvCxnSpPr>
              <a:cxnSpLocks/>
            </p:cNvCxnSpPr>
            <p:nvPr/>
          </p:nvCxnSpPr>
          <p:spPr>
            <a:xfrm>
              <a:off x="10419929" y="6227538"/>
              <a:ext cx="3486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32E690-8AD4-5458-88B0-7704497E4760}"/>
                </a:ext>
              </a:extLst>
            </p:cNvPr>
            <p:cNvSpPr txBox="1"/>
            <p:nvPr/>
          </p:nvSpPr>
          <p:spPr>
            <a:xfrm>
              <a:off x="9226162" y="4108748"/>
              <a:ext cx="40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AB0F56-B43A-D001-AA01-B83909CE0545}"/>
                </a:ext>
              </a:extLst>
            </p:cNvPr>
            <p:cNvSpPr txBox="1"/>
            <p:nvPr/>
          </p:nvSpPr>
          <p:spPr>
            <a:xfrm>
              <a:off x="10265745" y="5906686"/>
              <a:ext cx="40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</a:p>
          </p:txBody>
        </p:sp>
      </p:grpSp>
      <p:pic>
        <p:nvPicPr>
          <p:cNvPr id="54" name="Picture 53" descr="Map&#10;&#10;Description automatically generated">
            <a:extLst>
              <a:ext uri="{FF2B5EF4-FFF2-40B4-BE49-F238E27FC236}">
                <a16:creationId xmlns:a16="http://schemas.microsoft.com/office/drawing/2014/main" id="{277E7667-F795-95F3-10B1-843FD249F8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4"/>
          <a:stretch/>
        </p:blipFill>
        <p:spPr>
          <a:xfrm>
            <a:off x="2022490" y="5123097"/>
            <a:ext cx="1015343" cy="144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D4399B2-435B-4AFF-68FA-703274FAD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242" y="109724"/>
            <a:ext cx="1602218" cy="169515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13638B2-9E53-2BD1-A980-F6BFBA15D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9678" y="1752343"/>
            <a:ext cx="1361052" cy="1440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0DAEC9-BF74-F72B-45D3-B3896C4341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3409" y="3417817"/>
            <a:ext cx="1361052" cy="1440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318A161-CE01-EE22-3B05-A599C888A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8802" y="5090911"/>
            <a:ext cx="136105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9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694E658-7596-9072-383B-C32AE2B26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33"/>
          <a:stretch/>
        </p:blipFill>
        <p:spPr bwMode="auto">
          <a:xfrm>
            <a:off x="2841307" y="221139"/>
            <a:ext cx="7217093" cy="61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C4AD74-3A9F-E6D6-3C2E-782417ACA961}"/>
              </a:ext>
            </a:extLst>
          </p:cNvPr>
          <p:cNvGrpSpPr/>
          <p:nvPr/>
        </p:nvGrpSpPr>
        <p:grpSpPr>
          <a:xfrm>
            <a:off x="9674301" y="5000468"/>
            <a:ext cx="1641394" cy="1324133"/>
            <a:chOff x="8733218" y="2202288"/>
            <a:chExt cx="2585827" cy="20218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A3DC5D-6557-79BF-5E1C-537E18388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75" b="13293"/>
            <a:stretch/>
          </p:blipFill>
          <p:spPr>
            <a:xfrm>
              <a:off x="9060180" y="2202288"/>
              <a:ext cx="2258865" cy="172469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098A4-1B6A-FA54-E992-49BC1981AB43}"/>
                </a:ext>
              </a:extLst>
            </p:cNvPr>
            <p:cNvSpPr txBox="1"/>
            <p:nvPr/>
          </p:nvSpPr>
          <p:spPr>
            <a:xfrm rot="16200000">
              <a:off x="8282328" y="2862613"/>
              <a:ext cx="1301795" cy="40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Risk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E24866-F7A4-C507-C68E-59B2EDE2AF3B}"/>
                </a:ext>
              </a:extLst>
            </p:cNvPr>
            <p:cNvSpPr txBox="1"/>
            <p:nvPr/>
          </p:nvSpPr>
          <p:spPr>
            <a:xfrm>
              <a:off x="8861196" y="3848204"/>
              <a:ext cx="2253114" cy="375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- Time to healthcare +</a:t>
              </a:r>
              <a:endParaRPr lang="en-NZ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103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2F62A1-94C2-BB3B-ACB2-2C69A700F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4" b="4825"/>
          <a:stretch/>
        </p:blipFill>
        <p:spPr>
          <a:xfrm>
            <a:off x="4218832" y="2888276"/>
            <a:ext cx="1591370" cy="1247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B3868B-3571-E57C-4FD7-EE7102B67A48}"/>
              </a:ext>
            </a:extLst>
          </p:cNvPr>
          <p:cNvSpPr txBox="1"/>
          <p:nvPr/>
        </p:nvSpPr>
        <p:spPr>
          <a:xfrm rot="16200000">
            <a:off x="3625778" y="3345593"/>
            <a:ext cx="8592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A02D8-1AED-32BB-D405-28134F6C7EDF}"/>
              </a:ext>
            </a:extLst>
          </p:cNvPr>
          <p:cNvSpPr txBox="1"/>
          <p:nvPr/>
        </p:nvSpPr>
        <p:spPr>
          <a:xfrm>
            <a:off x="4027349" y="4144746"/>
            <a:ext cx="18742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29768D-3E51-7D54-BDB6-811511106076}"/>
              </a:ext>
            </a:extLst>
          </p:cNvPr>
          <p:cNvSpPr txBox="1"/>
          <p:nvPr/>
        </p:nvSpPr>
        <p:spPr>
          <a:xfrm>
            <a:off x="5086950" y="29287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12</a:t>
            </a:r>
            <a:endParaRPr lang="en-N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FF0B5F-F68E-A1CE-6489-3BCA4DFE899A}"/>
              </a:ext>
            </a:extLst>
          </p:cNvPr>
          <p:cNvSpPr txBox="1"/>
          <p:nvPr/>
        </p:nvSpPr>
        <p:spPr>
          <a:xfrm>
            <a:off x="5099142" y="36828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</a:t>
            </a:r>
            <a:endParaRPr lang="en-NZ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56DCE-5334-A863-A7F9-2A09921AEEFF}"/>
              </a:ext>
            </a:extLst>
          </p:cNvPr>
          <p:cNvSpPr txBox="1"/>
          <p:nvPr/>
        </p:nvSpPr>
        <p:spPr>
          <a:xfrm>
            <a:off x="4261338" y="36889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  <a:endParaRPr lang="en-N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FA5EA-CF28-7E83-FC2F-F876E5308A76}"/>
              </a:ext>
            </a:extLst>
          </p:cNvPr>
          <p:cNvSpPr txBox="1"/>
          <p:nvPr/>
        </p:nvSpPr>
        <p:spPr>
          <a:xfrm>
            <a:off x="4767603" y="36371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</a:t>
            </a:r>
            <a:endParaRPr lang="en-NZ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7B7FDE-63ED-F26F-C46A-58FF2AC4B6E8}"/>
              </a:ext>
            </a:extLst>
          </p:cNvPr>
          <p:cNvSpPr txBox="1"/>
          <p:nvPr/>
        </p:nvSpPr>
        <p:spPr>
          <a:xfrm>
            <a:off x="4348701" y="3317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  <a:endParaRPr lang="en-NZ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3DBD97-15A2-735A-FAE0-5EDFC0ECEF79}"/>
              </a:ext>
            </a:extLst>
          </p:cNvPr>
          <p:cNvSpPr txBox="1"/>
          <p:nvPr/>
        </p:nvSpPr>
        <p:spPr>
          <a:xfrm>
            <a:off x="4813622" y="2974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</a:t>
            </a:r>
            <a:endParaRPr lang="en-NZ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1D551E-C3BF-66A9-D909-876AD39666FA}"/>
              </a:ext>
            </a:extLst>
          </p:cNvPr>
          <p:cNvSpPr txBox="1"/>
          <p:nvPr/>
        </p:nvSpPr>
        <p:spPr>
          <a:xfrm>
            <a:off x="4785264" y="3294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</a:t>
            </a:r>
            <a:endParaRPr lang="en-NZ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5CD077-4830-8854-0537-CC2EAEA4C93E}"/>
              </a:ext>
            </a:extLst>
          </p:cNvPr>
          <p:cNvSpPr txBox="1"/>
          <p:nvPr/>
        </p:nvSpPr>
        <p:spPr>
          <a:xfrm>
            <a:off x="5099142" y="3277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11</a:t>
            </a:r>
            <a:endParaRPr lang="en-NZ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9E669-142C-0FE3-C975-BB2BFACBA25F}"/>
              </a:ext>
            </a:extLst>
          </p:cNvPr>
          <p:cNvSpPr txBox="1"/>
          <p:nvPr/>
        </p:nvSpPr>
        <p:spPr>
          <a:xfrm>
            <a:off x="4319046" y="29459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  <a:endParaRPr lang="en-N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3AEAF-C2FD-B180-EA90-E5EA9CC50BFB}"/>
              </a:ext>
            </a:extLst>
          </p:cNvPr>
          <p:cNvSpPr txBox="1"/>
          <p:nvPr/>
        </p:nvSpPr>
        <p:spPr>
          <a:xfrm>
            <a:off x="6972300" y="172828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 [,1]      [,2]      [,3]      [,4]     </a:t>
            </a:r>
          </a:p>
          <a:p>
            <a:r>
              <a:rPr lang="en-NZ" dirty="0"/>
              <a:t>[1,] "#E0EEEE" "#E0EEEE" "#7077F6" "#0000FF"</a:t>
            </a:r>
          </a:p>
          <a:p>
            <a:r>
              <a:rPr lang="en-NZ" dirty="0"/>
              <a:t>[2,] "#E0EEEE" "#E0EEEE" "#7077F6" "#0000FF"</a:t>
            </a:r>
          </a:p>
          <a:p>
            <a:r>
              <a:rPr lang="en-NZ" dirty="0"/>
              <a:t>[3,] "#E8EABD" "#E8EABD" "#B3759E" "#7F007F"</a:t>
            </a:r>
          </a:p>
          <a:p>
            <a:r>
              <a:rPr lang="en-NZ" dirty="0"/>
              <a:t>[4,] "#F0E68C" "#F0E68C" "#F77346" "#FF0000"</a:t>
            </a:r>
          </a:p>
        </p:txBody>
      </p:sp>
    </p:spTree>
    <p:extLst>
      <p:ext uri="{BB962C8B-B14F-4D97-AF65-F5344CB8AC3E}">
        <p14:creationId xmlns:p14="http://schemas.microsoft.com/office/powerpoint/2010/main" val="1762298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98CF94-892B-C635-EDC8-87B7E3D5FC8F}"/>
              </a:ext>
            </a:extLst>
          </p:cNvPr>
          <p:cNvSpPr txBox="1"/>
          <p:nvPr/>
        </p:nvSpPr>
        <p:spPr>
          <a:xfrm>
            <a:off x="908304" y="524256"/>
            <a:ext cx="100035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Changes on what is the mammal layer: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Previously: all mammals (deleted)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Now: </a:t>
            </a:r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mammals minus bat hosts (mmb)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Inclusion of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bovidae livestock (buffalo+sheep+goat+cattle)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comparison with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 present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bovidae livestock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 the main text and the other in the supplements.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096000" y="246491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046144" y="246491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4635" y="252293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7829" y="251152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2537-0B35-C933-C381-88A8B8EEF6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4F019-EDEE-7B31-220C-E9F5B3864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07D8F-DBA1-769B-C724-2D055015C97C}"/>
              </a:ext>
            </a:extLst>
          </p:cNvPr>
          <p:cNvSpPr txBox="1"/>
          <p:nvPr/>
        </p:nvSpPr>
        <p:spPr>
          <a:xfrm>
            <a:off x="1566672" y="39624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old</a:t>
            </a:r>
            <a:endParaRPr lang="en-N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E40CE2-6EC2-3F5E-B157-8FCE30D2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14" y="53817"/>
            <a:ext cx="6700805" cy="691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126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320F5-7247-3AB5-6F6A-542BC694C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4A07-3EE2-2B33-448A-16DB001DD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F3697-F013-010C-C917-ACF51F5C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823" y="1298449"/>
            <a:ext cx="14114127" cy="38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548FE-D827-98C1-062F-AD24011A7A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10" y="762000"/>
            <a:ext cx="10002774" cy="7060782"/>
          </a:xfrm>
          <a:prstGeom prst="rect">
            <a:avLst/>
          </a:prstGeom>
        </p:spPr>
      </p:pic>
      <p:pic>
        <p:nvPicPr>
          <p:cNvPr id="4" name="Graphic 3" descr="Pig with solid fill">
            <a:extLst>
              <a:ext uri="{FF2B5EF4-FFF2-40B4-BE49-F238E27FC236}">
                <a16:creationId xmlns:a16="http://schemas.microsoft.com/office/drawing/2014/main" id="{17033A8C-05F9-2636-2361-3960E3725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5697" y="519670"/>
            <a:ext cx="605877" cy="605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B26C6-529F-715D-B162-0F3CAD931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48216" y="647938"/>
            <a:ext cx="605877" cy="346798"/>
          </a:xfrm>
          <a:prstGeom prst="rect">
            <a:avLst/>
          </a:prstGeom>
        </p:spPr>
      </p:pic>
      <p:pic>
        <p:nvPicPr>
          <p:cNvPr id="7" name="Graphic 6" descr="Bats with solid fill">
            <a:extLst>
              <a:ext uri="{FF2B5EF4-FFF2-40B4-BE49-F238E27FC236}">
                <a16:creationId xmlns:a16="http://schemas.microsoft.com/office/drawing/2014/main" id="{9DC0BE38-496B-C67E-4D1D-CA85D00CB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7781" y="549784"/>
            <a:ext cx="490435" cy="490435"/>
          </a:xfrm>
          <a:prstGeom prst="rect">
            <a:avLst/>
          </a:prstGeom>
        </p:spPr>
      </p:pic>
      <p:pic>
        <p:nvPicPr>
          <p:cNvPr id="9" name="Picture 8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B99979A-1229-97D9-DFEA-F7255C212E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1166925" y="499736"/>
            <a:ext cx="200765" cy="189477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8A9A041E-C95E-6223-8D69-A36A403BF4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99" y="514921"/>
            <a:ext cx="537839" cy="5378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09493A-5F86-05B9-CEF0-4EE0FD693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6406" y="652750"/>
            <a:ext cx="605877" cy="346798"/>
          </a:xfrm>
          <a:prstGeom prst="rect">
            <a:avLst/>
          </a:prstGeom>
        </p:spPr>
      </p:pic>
      <p:pic>
        <p:nvPicPr>
          <p:cNvPr id="13" name="Graphic 12" descr="Bats with solid fill">
            <a:extLst>
              <a:ext uri="{FF2B5EF4-FFF2-40B4-BE49-F238E27FC236}">
                <a16:creationId xmlns:a16="http://schemas.microsoft.com/office/drawing/2014/main" id="{3F66C0CA-05D8-E3FC-9446-101377214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5971" y="554596"/>
            <a:ext cx="490435" cy="490435"/>
          </a:xfrm>
          <a:prstGeom prst="rect">
            <a:avLst/>
          </a:prstGeom>
        </p:spPr>
      </p:pic>
      <p:pic>
        <p:nvPicPr>
          <p:cNvPr id="14" name="Picture 13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9884BC86-70DC-AE30-588B-2941AB3C29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8615115" y="504548"/>
            <a:ext cx="200765" cy="189477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B26847EA-6897-8B8D-96A8-6B3C70609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389" y="519733"/>
            <a:ext cx="537839" cy="537839"/>
          </a:xfrm>
          <a:prstGeom prst="rect">
            <a:avLst/>
          </a:prstGeom>
        </p:spPr>
      </p:pic>
      <p:pic>
        <p:nvPicPr>
          <p:cNvPr id="16" name="Graphic 15" descr="Pig with solid fill">
            <a:extLst>
              <a:ext uri="{FF2B5EF4-FFF2-40B4-BE49-F238E27FC236}">
                <a16:creationId xmlns:a16="http://schemas.microsoft.com/office/drawing/2014/main" id="{A0CC50E7-A952-4114-787C-ECB9594A2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645" y="549784"/>
            <a:ext cx="605877" cy="605877"/>
          </a:xfrm>
          <a:prstGeom prst="rect">
            <a:avLst/>
          </a:prstGeom>
        </p:spPr>
      </p:pic>
      <p:pic>
        <p:nvPicPr>
          <p:cNvPr id="17" name="Graphic 16" descr="Bats with solid fill">
            <a:extLst>
              <a:ext uri="{FF2B5EF4-FFF2-40B4-BE49-F238E27FC236}">
                <a16:creationId xmlns:a16="http://schemas.microsoft.com/office/drawing/2014/main" id="{AA662525-9564-2746-6508-6C4561430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4729" y="579898"/>
            <a:ext cx="490435" cy="490435"/>
          </a:xfrm>
          <a:prstGeom prst="rect">
            <a:avLst/>
          </a:prstGeom>
        </p:spPr>
      </p:pic>
      <p:pic>
        <p:nvPicPr>
          <p:cNvPr id="18" name="Picture 1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4A2AE5AA-CC55-36F9-B8AB-83D0D2560E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6083873" y="529850"/>
            <a:ext cx="200765" cy="189477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EE4EB5FC-9153-B601-58CC-AA3E45FB72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147" y="545035"/>
            <a:ext cx="537839" cy="537839"/>
          </a:xfrm>
          <a:prstGeom prst="rect">
            <a:avLst/>
          </a:prstGeom>
        </p:spPr>
      </p:pic>
      <p:pic>
        <p:nvPicPr>
          <p:cNvPr id="21" name="Graphic 20" descr="Bats with solid fill">
            <a:extLst>
              <a:ext uri="{FF2B5EF4-FFF2-40B4-BE49-F238E27FC236}">
                <a16:creationId xmlns:a16="http://schemas.microsoft.com/office/drawing/2014/main" id="{8A40E7EC-FD59-09F2-139D-5A2607E7D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741" y="562325"/>
            <a:ext cx="490435" cy="490435"/>
          </a:xfrm>
          <a:prstGeom prst="rect">
            <a:avLst/>
          </a:prstGeom>
        </p:spPr>
      </p:pic>
      <p:pic>
        <p:nvPicPr>
          <p:cNvPr id="22" name="Picture 21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3ADB637F-9AE8-538A-195F-C53C672AB2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3599885" y="512277"/>
            <a:ext cx="200765" cy="189477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66AC4539-5614-8536-CBAA-19AABDFED5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0159" y="52746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6665-E023-8A24-866D-BC91E242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32" y="807542"/>
            <a:ext cx="9826335" cy="6936237"/>
          </a:xfrm>
        </p:spPr>
      </p:pic>
      <p:pic>
        <p:nvPicPr>
          <p:cNvPr id="3" name="Graphic 2" descr="Pig with solid fill">
            <a:extLst>
              <a:ext uri="{FF2B5EF4-FFF2-40B4-BE49-F238E27FC236}">
                <a16:creationId xmlns:a16="http://schemas.microsoft.com/office/drawing/2014/main" id="{1624871F-EF15-A833-BA23-856B987B9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85697" y="519670"/>
            <a:ext cx="605877" cy="605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20CCF8-C1C7-BBE3-F968-01737521D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48216" y="647938"/>
            <a:ext cx="605877" cy="346798"/>
          </a:xfrm>
          <a:prstGeom prst="rect">
            <a:avLst/>
          </a:prstGeom>
        </p:spPr>
      </p:pic>
      <p:pic>
        <p:nvPicPr>
          <p:cNvPr id="5" name="Graphic 4" descr="Bats with solid fill">
            <a:extLst>
              <a:ext uri="{FF2B5EF4-FFF2-40B4-BE49-F238E27FC236}">
                <a16:creationId xmlns:a16="http://schemas.microsoft.com/office/drawing/2014/main" id="{EDE40B33-05F4-54D6-6D0E-3E521396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7781" y="549784"/>
            <a:ext cx="490435" cy="490435"/>
          </a:xfrm>
          <a:prstGeom prst="rect">
            <a:avLst/>
          </a:prstGeom>
        </p:spPr>
      </p:pic>
      <p:pic>
        <p:nvPicPr>
          <p:cNvPr id="6" name="Picture 5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8A92561A-C2DF-0467-9371-A9FEFA1C5C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11166925" y="499736"/>
            <a:ext cx="200765" cy="189477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38413969-8911-13C7-4806-0A2CCBCF6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37199" y="514921"/>
            <a:ext cx="537839" cy="537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05B9B-AD81-F23E-DAF0-0B470BE8A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96406" y="652750"/>
            <a:ext cx="605877" cy="346798"/>
          </a:xfrm>
          <a:prstGeom prst="rect">
            <a:avLst/>
          </a:prstGeom>
        </p:spPr>
      </p:pic>
      <p:pic>
        <p:nvPicPr>
          <p:cNvPr id="10" name="Graphic 9" descr="Bats with solid fill">
            <a:extLst>
              <a:ext uri="{FF2B5EF4-FFF2-40B4-BE49-F238E27FC236}">
                <a16:creationId xmlns:a16="http://schemas.microsoft.com/office/drawing/2014/main" id="{C36B7DF5-9069-F51A-0C38-D9D8442BB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5971" y="554596"/>
            <a:ext cx="490435" cy="490435"/>
          </a:xfrm>
          <a:prstGeom prst="rect">
            <a:avLst/>
          </a:prstGeom>
        </p:spPr>
      </p:pic>
      <p:pic>
        <p:nvPicPr>
          <p:cNvPr id="11" name="Picture 10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095ED3D4-A2F4-5DC3-C124-383AF6F97F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8615115" y="504548"/>
            <a:ext cx="200765" cy="189477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F75CDA58-D721-AF90-E6C8-F1B07C63B7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389" y="519733"/>
            <a:ext cx="537839" cy="537839"/>
          </a:xfrm>
          <a:prstGeom prst="rect">
            <a:avLst/>
          </a:prstGeom>
        </p:spPr>
      </p:pic>
      <p:pic>
        <p:nvPicPr>
          <p:cNvPr id="13" name="Graphic 12" descr="Pig with solid fill">
            <a:extLst>
              <a:ext uri="{FF2B5EF4-FFF2-40B4-BE49-F238E27FC236}">
                <a16:creationId xmlns:a16="http://schemas.microsoft.com/office/drawing/2014/main" id="{7F927346-F03F-3FE5-5C5F-05697BDD2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645" y="549784"/>
            <a:ext cx="605877" cy="605877"/>
          </a:xfrm>
          <a:prstGeom prst="rect">
            <a:avLst/>
          </a:prstGeom>
        </p:spPr>
      </p:pic>
      <p:pic>
        <p:nvPicPr>
          <p:cNvPr id="14" name="Graphic 13" descr="Bats with solid fill">
            <a:extLst>
              <a:ext uri="{FF2B5EF4-FFF2-40B4-BE49-F238E27FC236}">
                <a16:creationId xmlns:a16="http://schemas.microsoft.com/office/drawing/2014/main" id="{DB3BF768-C690-DE4F-9D50-7AB1E1799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4729" y="579898"/>
            <a:ext cx="490435" cy="490435"/>
          </a:xfrm>
          <a:prstGeom prst="rect">
            <a:avLst/>
          </a:prstGeom>
        </p:spPr>
      </p:pic>
      <p:pic>
        <p:nvPicPr>
          <p:cNvPr id="15" name="Picture 14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76B1A792-FCD1-AC67-546E-650AECB9BA9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6083873" y="529850"/>
            <a:ext cx="200765" cy="189477"/>
          </a:xfrm>
          <a:prstGeom prst="rect">
            <a:avLst/>
          </a:prstGeom>
        </p:spPr>
      </p:pic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8554090D-CD63-AA3F-E886-8BEF575ED2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147" y="545035"/>
            <a:ext cx="537839" cy="537839"/>
          </a:xfrm>
          <a:prstGeom prst="rect">
            <a:avLst/>
          </a:prstGeom>
        </p:spPr>
      </p:pic>
      <p:pic>
        <p:nvPicPr>
          <p:cNvPr id="17" name="Graphic 16" descr="Bats with solid fill">
            <a:extLst>
              <a:ext uri="{FF2B5EF4-FFF2-40B4-BE49-F238E27FC236}">
                <a16:creationId xmlns:a16="http://schemas.microsoft.com/office/drawing/2014/main" id="{03625835-A616-939B-5B3D-F23D39C6E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90741" y="562325"/>
            <a:ext cx="490435" cy="490435"/>
          </a:xfrm>
          <a:prstGeom prst="rect">
            <a:avLst/>
          </a:prstGeom>
        </p:spPr>
      </p:pic>
      <p:pic>
        <p:nvPicPr>
          <p:cNvPr id="18" name="Picture 17" descr="A bunch of red flowers&#10;&#10;Description automatically generated with medium confidence">
            <a:extLst>
              <a:ext uri="{FF2B5EF4-FFF2-40B4-BE49-F238E27FC236}">
                <a16:creationId xmlns:a16="http://schemas.microsoft.com/office/drawing/2014/main" id="{6CFF7822-963F-CC05-9B56-69C2F1FE31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49" r="19950"/>
          <a:stretch/>
        </p:blipFill>
        <p:spPr>
          <a:xfrm>
            <a:off x="3599885" y="512277"/>
            <a:ext cx="200765" cy="189477"/>
          </a:xfrm>
          <a:prstGeom prst="rect">
            <a:avLst/>
          </a:prstGeom>
        </p:spPr>
      </p:pic>
      <p:pic>
        <p:nvPicPr>
          <p:cNvPr id="19" name="Graphic 18" descr="User with solid fill">
            <a:extLst>
              <a:ext uri="{FF2B5EF4-FFF2-40B4-BE49-F238E27FC236}">
                <a16:creationId xmlns:a16="http://schemas.microsoft.com/office/drawing/2014/main" id="{24C31BAC-30E0-F2B3-45FA-C1454F2A0C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70159" y="52746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8D5E3-8949-3300-573B-BE4BF2E91B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BEFD6D-0ECA-21D6-B24D-FDCCCB01F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12"/>
          <a:stretch/>
        </p:blipFill>
        <p:spPr bwMode="auto">
          <a:xfrm>
            <a:off x="208337" y="80963"/>
            <a:ext cx="3557587" cy="3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5B9A8E-C9F3-7CBA-E21D-0A67BB193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94"/>
          <a:stretch/>
        </p:blipFill>
        <p:spPr bwMode="auto">
          <a:xfrm>
            <a:off x="6096000" y="447904"/>
            <a:ext cx="79577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C043ED7-789E-4288-FF15-97160E69D6D1}"/>
              </a:ext>
            </a:extLst>
          </p:cNvPr>
          <p:cNvSpPr txBox="1"/>
          <p:nvPr/>
        </p:nvSpPr>
        <p:spPr>
          <a:xfrm>
            <a:off x="3578411" y="447904"/>
            <a:ext cx="633207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Cluster general geographical region names (indicative)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 Inner-West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 Assam, West Burma block, Sri Lanka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 West Thailand, most of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Sundaland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islands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 West India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 Central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 Manchuria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 North Lao PDR, North Vietnam, South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 East India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 (Philippines, Timor East, West Papua),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 North 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11 Southwest Indochina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 Inner Manchuria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13 Nepal, Bhutan, Bangladesh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14 North India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15 South Lhasa and Arunachal Pradesh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Yuzhong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District, Chongqing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17 Java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18 East Bangladesh</a:t>
            </a:r>
            <a:endParaRPr lang="en-US" sz="1100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19 Beijing</a:t>
            </a:r>
            <a:endParaRPr lang="en-US" sz="1100" b="0" dirty="0">
              <a:effectLst/>
            </a:endParaRPr>
          </a:p>
          <a:p>
            <a:br>
              <a:rPr lang="en-US" sz="1100" dirty="0"/>
            </a:br>
            <a:endParaRPr lang="en-US" sz="11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E290A3-29B2-1C86-8090-687E3C0986F3}"/>
              </a:ext>
            </a:extLst>
          </p:cNvPr>
          <p:cNvSpPr txBox="1"/>
          <p:nvPr/>
        </p:nvSpPr>
        <p:spPr>
          <a:xfrm>
            <a:off x="7488518" y="4289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A6056F-8F09-C035-BEBF-07BD9A788BB7}"/>
              </a:ext>
            </a:extLst>
          </p:cNvPr>
          <p:cNvSpPr txBox="1"/>
          <p:nvPr/>
        </p:nvSpPr>
        <p:spPr>
          <a:xfrm>
            <a:off x="8699499" y="443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1344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E9D0E6-5DAF-8762-D9A1-C76F7CCD5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12"/>
          <a:stretch/>
        </p:blipFill>
        <p:spPr bwMode="auto">
          <a:xfrm>
            <a:off x="907899" y="386346"/>
            <a:ext cx="5259440" cy="561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E3E5BFC-9039-1546-EA4F-00FF1A6F31D8}"/>
              </a:ext>
            </a:extLst>
          </p:cNvPr>
          <p:cNvSpPr/>
          <p:nvPr/>
        </p:nvSpPr>
        <p:spPr>
          <a:xfrm rot="12051697">
            <a:off x="3554068" y="3102639"/>
            <a:ext cx="953704" cy="398847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 dirty="0"/>
          </a:p>
        </p:txBody>
      </p:sp>
      <p:pic>
        <p:nvPicPr>
          <p:cNvPr id="9" name="Graphic 8" descr="Pig with solid fill">
            <a:extLst>
              <a:ext uri="{FF2B5EF4-FFF2-40B4-BE49-F238E27FC236}">
                <a16:creationId xmlns:a16="http://schemas.microsoft.com/office/drawing/2014/main" id="{E889526E-30A8-0561-E4FB-512FF1D92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7955" y="3289066"/>
            <a:ext cx="562951" cy="56295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B4605E-0F1E-D9CC-EC45-2F1C4CD8FB7D}"/>
              </a:ext>
            </a:extLst>
          </p:cNvPr>
          <p:cNvSpPr/>
          <p:nvPr/>
        </p:nvSpPr>
        <p:spPr>
          <a:xfrm rot="20704764">
            <a:off x="3156592" y="4969798"/>
            <a:ext cx="368690" cy="158908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C3000F2-669F-72C9-91F4-44D1453FA2DE}"/>
              </a:ext>
            </a:extLst>
          </p:cNvPr>
          <p:cNvSpPr/>
          <p:nvPr/>
        </p:nvSpPr>
        <p:spPr>
          <a:xfrm rot="4368514">
            <a:off x="3720591" y="2232995"/>
            <a:ext cx="469451" cy="209824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6F8A8-6E9F-9DB6-4919-596F6BF8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14311" y="1842147"/>
            <a:ext cx="420191" cy="240513"/>
          </a:xfrm>
          <a:prstGeom prst="rect">
            <a:avLst/>
          </a:prstGeom>
        </p:spPr>
      </p:pic>
      <p:pic>
        <p:nvPicPr>
          <p:cNvPr id="23" name="Graphic 22" descr="User with solid fill">
            <a:extLst>
              <a:ext uri="{FF2B5EF4-FFF2-40B4-BE49-F238E27FC236}">
                <a16:creationId xmlns:a16="http://schemas.microsoft.com/office/drawing/2014/main" id="{B445B234-0EC7-A4FE-26E2-C29282744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4510" y="4727211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1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268ED1F2-9ED5-F335-1ACE-FB540ED6D5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597830"/>
              </p:ext>
            </p:extLst>
          </p:nvPr>
        </p:nvGraphicFramePr>
        <p:xfrm>
          <a:off x="2326640" y="599441"/>
          <a:ext cx="6918960" cy="5659117"/>
        </p:xfrm>
        <a:graphic>
          <a:graphicData uri="http://schemas.openxmlformats.org/drawingml/2006/table">
            <a:tbl>
              <a:tblPr/>
              <a:tblGrid>
                <a:gridCol w="4094960">
                  <a:extLst>
                    <a:ext uri="{9D8B030D-6E8A-4147-A177-3AD203B41FA5}">
                      <a16:colId xmlns:a16="http://schemas.microsoft.com/office/drawing/2014/main" val="1023769205"/>
                    </a:ext>
                  </a:extLst>
                </a:gridCol>
                <a:gridCol w="865266">
                  <a:extLst>
                    <a:ext uri="{9D8B030D-6E8A-4147-A177-3AD203B41FA5}">
                      <a16:colId xmlns:a16="http://schemas.microsoft.com/office/drawing/2014/main" val="1362057081"/>
                    </a:ext>
                  </a:extLst>
                </a:gridCol>
                <a:gridCol w="903300">
                  <a:extLst>
                    <a:ext uri="{9D8B030D-6E8A-4147-A177-3AD203B41FA5}">
                      <a16:colId xmlns:a16="http://schemas.microsoft.com/office/drawing/2014/main" val="17153878"/>
                    </a:ext>
                  </a:extLst>
                </a:gridCol>
                <a:gridCol w="608538">
                  <a:extLst>
                    <a:ext uri="{9D8B030D-6E8A-4147-A177-3AD203B41FA5}">
                      <a16:colId xmlns:a16="http://schemas.microsoft.com/office/drawing/2014/main" val="3840150050"/>
                    </a:ext>
                  </a:extLst>
                </a:gridCol>
                <a:gridCol w="446896">
                  <a:extLst>
                    <a:ext uri="{9D8B030D-6E8A-4147-A177-3AD203B41FA5}">
                      <a16:colId xmlns:a16="http://schemas.microsoft.com/office/drawing/2014/main" val="3466390807"/>
                    </a:ext>
                  </a:extLst>
                </a:gridCol>
              </a:tblGrid>
              <a:tr h="125758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 ID and region name (indicative)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 variables for which the median is 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70167"/>
                  </a:ext>
                </a:extLst>
              </a:tr>
              <a:tr h="2095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Coldspot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Neutral spot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Hotspot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208777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Inner-West China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882528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sv-SE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 Assam, West Burma block, Sri Lanka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046113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 West Thailand, most of Sundaland islands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925898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 West India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527326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 Central China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263362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 Manchuria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170239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 North Lao PDR, North Vietnam, South China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141178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 East India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760522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 Philippines, Timor East, West Papua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200009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North China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53034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Southwest Indochina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859624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 Inner Manchuria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293181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 Nepal, Bhutan, Bangladesh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811520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 North India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030906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South Lhasa and Arunachal Pradesh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438987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 Shichuan and Yuzhong District, Chongqing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279892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 Java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552314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 East Bangladesh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547395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 Beijing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1690827"/>
                  </a:ext>
                </a:extLst>
              </a:tr>
              <a:tr h="209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8058" marR="8058" marT="80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190</a:t>
                      </a:r>
                    </a:p>
                  </a:txBody>
                  <a:tcPr marL="8058" marR="8058" marT="80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86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51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BCA17-7A71-DD39-B2FA-DA60592E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352" y="464419"/>
            <a:ext cx="6945668" cy="5488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B84C59-030F-0613-C908-8222513B7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</a:blip>
          <a:srcRect l="5433" t="4067" r="9926" b="4825"/>
          <a:stretch/>
        </p:blipFill>
        <p:spPr>
          <a:xfrm>
            <a:off x="5649780" y="584733"/>
            <a:ext cx="6260765" cy="524747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8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C08F3-6C17-9CCF-0855-775BDFA7BFA7}"/>
              </a:ext>
            </a:extLst>
          </p:cNvPr>
          <p:cNvSpPr txBox="1"/>
          <p:nvPr/>
        </p:nvSpPr>
        <p:spPr>
          <a:xfrm rot="16200000">
            <a:off x="3740945" y="3056840"/>
            <a:ext cx="3263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Assessed risk</a:t>
            </a:r>
            <a:endParaRPr lang="en-N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BBE782-EB87-2C6C-91F8-9DE29C66DA49}"/>
              </a:ext>
            </a:extLst>
          </p:cNvPr>
          <p:cNvSpPr txBox="1"/>
          <p:nvPr/>
        </p:nvSpPr>
        <p:spPr>
          <a:xfrm>
            <a:off x="7373495" y="5921241"/>
            <a:ext cx="471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- Time to reach healthcare +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07DFD-E03F-4A44-FDCA-6989673464D2}"/>
              </a:ext>
            </a:extLst>
          </p:cNvPr>
          <p:cNvSpPr txBox="1"/>
          <p:nvPr/>
        </p:nvSpPr>
        <p:spPr>
          <a:xfrm>
            <a:off x="6227147" y="1055478"/>
            <a:ext cx="1652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High potential for spread </a:t>
            </a:r>
            <a:endParaRPr lang="en-N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1A80F-DD29-BFDA-2080-2880C67F3ED8}"/>
              </a:ext>
            </a:extLst>
          </p:cNvPr>
          <p:cNvSpPr txBox="1"/>
          <p:nvPr/>
        </p:nvSpPr>
        <p:spPr>
          <a:xfrm>
            <a:off x="9735151" y="1391241"/>
            <a:ext cx="1588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Spillover debt:</a:t>
            </a:r>
          </a:p>
          <a:p>
            <a:r>
              <a:rPr lang="pt-BR" dirty="0"/>
              <a:t>Urgent action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15971-B5EA-D268-8B25-0E1C9EC43975}"/>
              </a:ext>
            </a:extLst>
          </p:cNvPr>
          <p:cNvSpPr txBox="1"/>
          <p:nvPr/>
        </p:nvSpPr>
        <p:spPr>
          <a:xfrm>
            <a:off x="7945710" y="4060130"/>
            <a:ext cx="3291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Conditionally safer zones: </a:t>
            </a:r>
          </a:p>
          <a:p>
            <a:pPr algn="ctr"/>
            <a:r>
              <a:rPr lang="pt-BR" dirty="0"/>
              <a:t>focus on other</a:t>
            </a:r>
          </a:p>
          <a:p>
            <a:pPr algn="ctr"/>
            <a:r>
              <a:rPr lang="pt-BR" dirty="0"/>
              <a:t>risks reduction</a:t>
            </a:r>
            <a:endParaRPr lang="en-N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19029C-A4B5-F9B5-FF9F-1EC5CFD0403C}"/>
              </a:ext>
            </a:extLst>
          </p:cNvPr>
          <p:cNvSpPr txBox="1"/>
          <p:nvPr/>
        </p:nvSpPr>
        <p:spPr>
          <a:xfrm>
            <a:off x="6209907" y="1649662"/>
            <a:ext cx="173336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1100" dirty="0"/>
              <a:t>Priority for discovery,</a:t>
            </a:r>
          </a:p>
          <a:p>
            <a:r>
              <a:rPr lang="en-NZ" sz="1100" dirty="0"/>
              <a:t>prioritise understanding known hosts, fast response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0D080A-1568-F322-3760-B530791EE188}"/>
              </a:ext>
            </a:extLst>
          </p:cNvPr>
          <p:cNvSpPr txBox="1"/>
          <p:nvPr/>
        </p:nvSpPr>
        <p:spPr>
          <a:xfrm>
            <a:off x="8108716" y="1903318"/>
            <a:ext cx="32915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400" dirty="0"/>
          </a:p>
          <a:p>
            <a:r>
              <a:rPr lang="pt-BR" sz="1400" dirty="0"/>
              <a:t>Prioritize </a:t>
            </a:r>
          </a:p>
          <a:p>
            <a:r>
              <a:rPr lang="pt-BR" sz="1400" dirty="0"/>
              <a:t>OneHealth,</a:t>
            </a:r>
          </a:p>
          <a:p>
            <a:r>
              <a:rPr lang="pt-BR" sz="1400" dirty="0"/>
              <a:t>Host discovery </a:t>
            </a:r>
          </a:p>
          <a:p>
            <a:r>
              <a:rPr lang="pt-BR" sz="1400" dirty="0"/>
              <a:t>and public health access</a:t>
            </a:r>
          </a:p>
          <a:p>
            <a:r>
              <a:rPr lang="pt-BR" sz="1400" dirty="0"/>
              <a:t>(surveillance, prevention, fixed </a:t>
            </a:r>
          </a:p>
          <a:p>
            <a:r>
              <a:rPr lang="pt-BR" sz="1400" dirty="0"/>
              <a:t>and mobile clinics, reduce</a:t>
            </a:r>
          </a:p>
          <a:p>
            <a:r>
              <a:rPr lang="pt-BR" sz="1400" dirty="0"/>
              <a:t>deforestation risk)</a:t>
            </a:r>
            <a:endParaRPr lang="en-NZ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C32A3-4E7E-BB3D-55B6-8124110A2B80}"/>
              </a:ext>
            </a:extLst>
          </p:cNvPr>
          <p:cNvSpPr txBox="1"/>
          <p:nvPr/>
        </p:nvSpPr>
        <p:spPr>
          <a:xfrm>
            <a:off x="6317348" y="2941299"/>
            <a:ext cx="14463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Host bias reduction and prevention from surveillance and response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5" name="Half Frame 24">
            <a:extLst>
              <a:ext uri="{FF2B5EF4-FFF2-40B4-BE49-F238E27FC236}">
                <a16:creationId xmlns:a16="http://schemas.microsoft.com/office/drawing/2014/main" id="{F0A125F5-1EB4-AFE8-5434-F83D320C6B95}"/>
              </a:ext>
            </a:extLst>
          </p:cNvPr>
          <p:cNvSpPr/>
          <p:nvPr/>
        </p:nvSpPr>
        <p:spPr>
          <a:xfrm flipV="1">
            <a:off x="8058900" y="1055477"/>
            <a:ext cx="3291542" cy="2698983"/>
          </a:xfrm>
          <a:prstGeom prst="halfFrame">
            <a:avLst>
              <a:gd name="adj1" fmla="val 41168"/>
              <a:gd name="adj2" fmla="val 4549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A730C08-34A7-7E7F-0270-86A53D336B48}"/>
              </a:ext>
            </a:extLst>
          </p:cNvPr>
          <p:cNvSpPr/>
          <p:nvPr/>
        </p:nvSpPr>
        <p:spPr>
          <a:xfrm rot="8636718">
            <a:off x="9068257" y="2016216"/>
            <a:ext cx="670007" cy="33320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0529E3-FB82-0C9E-9A67-E3106B048F4E}"/>
              </a:ext>
            </a:extLst>
          </p:cNvPr>
          <p:cNvSpPr/>
          <p:nvPr/>
        </p:nvSpPr>
        <p:spPr>
          <a:xfrm>
            <a:off x="8110633" y="3933694"/>
            <a:ext cx="3099805" cy="11393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6CD66DE-C8F5-8DF9-063E-C32E0DF7DF07}"/>
                  </a:ext>
                </a:extLst>
              </p14:cNvPr>
              <p14:cNvContentPartPr/>
              <p14:nvPr/>
            </p14:nvContentPartPr>
            <p14:xfrm>
              <a:off x="5400864" y="7310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6CD66DE-C8F5-8DF9-063E-C32E0DF7DF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92224" y="6410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3CA0FAA-5D1B-D98C-241F-573F8BCD29F6}"/>
                  </a:ext>
                </a:extLst>
              </p14:cNvPr>
              <p14:cNvContentPartPr/>
              <p14:nvPr/>
            </p14:nvContentPartPr>
            <p14:xfrm>
              <a:off x="12075984" y="2816304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3CA0FAA-5D1B-D98C-241F-573F8BCD29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066984" y="280730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6E0A3264-3B4B-388E-5ACA-A9DCDE9E0713}"/>
              </a:ext>
            </a:extLst>
          </p:cNvPr>
          <p:cNvSpPr/>
          <p:nvPr/>
        </p:nvSpPr>
        <p:spPr>
          <a:xfrm>
            <a:off x="6278880" y="2572949"/>
            <a:ext cx="1600742" cy="253767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E5AFA97-9133-D02D-5D1C-1137504AD48D}"/>
              </a:ext>
            </a:extLst>
          </p:cNvPr>
          <p:cNvSpPr/>
          <p:nvPr/>
        </p:nvSpPr>
        <p:spPr>
          <a:xfrm rot="8680404">
            <a:off x="7500377" y="2730257"/>
            <a:ext cx="661703" cy="36933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AD16CF2-1FC3-BC09-72DF-1DB08DBAE15A}"/>
              </a:ext>
            </a:extLst>
          </p:cNvPr>
          <p:cNvSpPr/>
          <p:nvPr/>
        </p:nvSpPr>
        <p:spPr>
          <a:xfrm rot="16200000">
            <a:off x="6413786" y="2465115"/>
            <a:ext cx="564022" cy="33651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73D63AD-3B15-83CD-D2D2-D2631E5C03A7}"/>
              </a:ext>
            </a:extLst>
          </p:cNvPr>
          <p:cNvSpPr/>
          <p:nvPr/>
        </p:nvSpPr>
        <p:spPr>
          <a:xfrm rot="5400000">
            <a:off x="6923227" y="2511191"/>
            <a:ext cx="564022" cy="3365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200"/>
          </a:p>
        </p:txBody>
      </p:sp>
    </p:spTree>
    <p:extLst>
      <p:ext uri="{BB962C8B-B14F-4D97-AF65-F5344CB8AC3E}">
        <p14:creationId xmlns:p14="http://schemas.microsoft.com/office/powerpoint/2010/main" val="135844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2B2615-A4CE-4636-A596-0FC17D78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70" y="0"/>
            <a:ext cx="7782259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6C4AD74-3A9F-E6D6-3C2E-782417ACA961}"/>
              </a:ext>
            </a:extLst>
          </p:cNvPr>
          <p:cNvGrpSpPr/>
          <p:nvPr/>
        </p:nvGrpSpPr>
        <p:grpSpPr>
          <a:xfrm>
            <a:off x="9674301" y="5000468"/>
            <a:ext cx="1641394" cy="1324133"/>
            <a:chOff x="8733218" y="2202288"/>
            <a:chExt cx="2585827" cy="20218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A3DC5D-6557-79BF-5E1C-537E18388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575" b="13293"/>
            <a:stretch/>
          </p:blipFill>
          <p:spPr>
            <a:xfrm>
              <a:off x="9060180" y="2202288"/>
              <a:ext cx="2258865" cy="172469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1098A4-1B6A-FA54-E992-49BC1981AB43}"/>
                </a:ext>
              </a:extLst>
            </p:cNvPr>
            <p:cNvSpPr txBox="1"/>
            <p:nvPr/>
          </p:nvSpPr>
          <p:spPr>
            <a:xfrm rot="16200000">
              <a:off x="8282328" y="2862613"/>
              <a:ext cx="1301795" cy="400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- Risk +</a:t>
              </a:r>
              <a:endParaRPr lang="en-NZ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E24866-F7A4-C507-C68E-59B2EDE2AF3B}"/>
                </a:ext>
              </a:extLst>
            </p:cNvPr>
            <p:cNvSpPr txBox="1"/>
            <p:nvPr/>
          </p:nvSpPr>
          <p:spPr>
            <a:xfrm>
              <a:off x="8861196" y="3848204"/>
              <a:ext cx="2253114" cy="375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- Time to healthcare +</a:t>
              </a:r>
              <a:endParaRPr lang="en-NZ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03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526</Words>
  <Application>Microsoft Office PowerPoint</Application>
  <PresentationFormat>Widescreen</PresentationFormat>
  <Paragraphs>183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22</cp:revision>
  <dcterms:created xsi:type="dcterms:W3CDTF">2022-09-29T21:26:25Z</dcterms:created>
  <dcterms:modified xsi:type="dcterms:W3CDTF">2022-11-08T00:27:49Z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